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69" r:id="rId6"/>
    <p:sldId id="259" r:id="rId7"/>
    <p:sldId id="260" r:id="rId8"/>
    <p:sldId id="261" r:id="rId9"/>
    <p:sldId id="267" r:id="rId10"/>
    <p:sldId id="263" r:id="rId11"/>
    <p:sldId id="262" r:id="rId12"/>
    <p:sldId id="266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4600" autoAdjust="0"/>
  </p:normalViewPr>
  <p:slideViewPr>
    <p:cSldViewPr snapToGrid="0">
      <p:cViewPr varScale="1">
        <p:scale>
          <a:sx n="58" d="100"/>
          <a:sy n="58" d="100"/>
        </p:scale>
        <p:origin x="61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4AAF9-96BE-47EF-9BA4-872B4C156565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D73B-FCA3-43BC-BF1A-5A89D60B4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2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まず、国際私法は国境を越える私人間の法律関係を規律する法の一つ</a:t>
            </a:r>
            <a:endParaRPr kumimoji="1" lang="en-US" altLang="ja-JP" dirty="0"/>
          </a:p>
          <a:p>
            <a:r>
              <a:rPr kumimoji="1" lang="ja-JP" altLang="en-US" dirty="0"/>
              <a:t>上三つは司法試験の選択科目にもなっている</a:t>
            </a:r>
            <a:endParaRPr kumimoji="1" lang="en-US" altLang="ja-JP" dirty="0"/>
          </a:p>
          <a:p>
            <a:r>
              <a:rPr kumimoji="1" lang="ja-JP" altLang="en-US" dirty="0"/>
              <a:t>上二つをまとめて広義の国際私法と呼ぶこともある</a:t>
            </a:r>
            <a:endParaRPr kumimoji="1" lang="en-US" altLang="ja-JP" dirty="0"/>
          </a:p>
          <a:p>
            <a:r>
              <a:rPr kumimoji="1" lang="ja-JP" altLang="en-US" dirty="0"/>
              <a:t>北澤ゼミでは一番上の国際私法を主にやっています</a:t>
            </a:r>
            <a:endParaRPr kumimoji="1" lang="en-US" altLang="ja-JP" dirty="0"/>
          </a:p>
          <a:p>
            <a:r>
              <a:rPr kumimoji="1" lang="ja-JP" altLang="en-US" dirty="0"/>
              <a:t>具体的には法の適用に関する通則法という日本法をやっています</a:t>
            </a:r>
            <a:endParaRPr kumimoji="1" lang="en-US" altLang="ja-JP" dirty="0"/>
          </a:p>
          <a:p>
            <a:r>
              <a:rPr kumimoji="1" lang="ja-JP" altLang="en-US" dirty="0"/>
              <a:t>国際私法はどんな機能を有するか、それは、適用すべき私法を指定することです</a:t>
            </a:r>
            <a:endParaRPr kumimoji="1" lang="en-US" altLang="ja-JP" dirty="0"/>
          </a:p>
          <a:p>
            <a:r>
              <a:rPr kumimoji="1" lang="ja-JP" altLang="en-US" dirty="0"/>
              <a:t>ちょっとこれでは意味が分からないので、事案に沿って説明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49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夏合宿は三田祭共同論文に関する情報共有を行い、それが終わったらレクリエーションを行います。</a:t>
            </a:r>
            <a:endParaRPr kumimoji="1" lang="en-US" altLang="ja-JP" dirty="0"/>
          </a:p>
          <a:p>
            <a:r>
              <a:rPr kumimoji="1" lang="ja-JP" altLang="en-US" dirty="0"/>
              <a:t>今年は鬼怒川でライン下りをしました。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72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まず、国際私法は国境を越える私人間の法律関係を規律する法の一つ</a:t>
            </a:r>
            <a:endParaRPr kumimoji="1" lang="en-US" altLang="ja-JP" dirty="0"/>
          </a:p>
          <a:p>
            <a:r>
              <a:rPr kumimoji="1" lang="ja-JP" altLang="en-US" dirty="0"/>
              <a:t>上三つは司法試験の選択科目にもなっている</a:t>
            </a:r>
            <a:endParaRPr kumimoji="1" lang="en-US" altLang="ja-JP" dirty="0"/>
          </a:p>
          <a:p>
            <a:r>
              <a:rPr kumimoji="1" lang="ja-JP" altLang="en-US" dirty="0"/>
              <a:t>上二つをまとめて広義の国際私法と呼ぶこともある</a:t>
            </a:r>
            <a:endParaRPr kumimoji="1" lang="en-US" altLang="ja-JP" dirty="0"/>
          </a:p>
          <a:p>
            <a:r>
              <a:rPr kumimoji="1" lang="ja-JP" altLang="en-US" dirty="0"/>
              <a:t>北澤ゼミでは一番上の国際私法を主にやっています</a:t>
            </a:r>
            <a:endParaRPr kumimoji="1" lang="en-US" altLang="ja-JP" dirty="0"/>
          </a:p>
          <a:p>
            <a:r>
              <a:rPr kumimoji="1" lang="ja-JP" altLang="en-US" dirty="0"/>
              <a:t>具体的には法の適用に関する通則法という日本法をやっています</a:t>
            </a:r>
            <a:endParaRPr kumimoji="1" lang="en-US" altLang="ja-JP" dirty="0"/>
          </a:p>
          <a:p>
            <a:r>
              <a:rPr kumimoji="1" lang="ja-JP" altLang="en-US" dirty="0"/>
              <a:t>国際私法はどんな機能を有するか、それは、適用すべき私法を指定することです</a:t>
            </a:r>
            <a:endParaRPr kumimoji="1" lang="en-US" altLang="ja-JP" dirty="0"/>
          </a:p>
          <a:p>
            <a:r>
              <a:rPr kumimoji="1" lang="ja-JP" altLang="en-US" dirty="0"/>
              <a:t>ちょっとこれでは意味が分からないので、事案に沿って説明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18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日本国内に、日本人と日本人の男女がいて、二人が出会い、結婚することとなった際、日本の民法が適用されるのはなんとなくわかるでしょう</a:t>
            </a:r>
            <a:endParaRPr kumimoji="1" lang="en-US" altLang="ja-JP" dirty="0"/>
          </a:p>
          <a:p>
            <a:r>
              <a:rPr kumimoji="1" lang="ja-JP" altLang="en-US" dirty="0"/>
              <a:t>それでは、日本国内でなく、フランスだった場合、新郎がドイツ人だった場合、果たして日本の民法はなお適用されるのでしょうか</a:t>
            </a:r>
            <a:endParaRPr kumimoji="1" lang="en-US" altLang="ja-JP" dirty="0"/>
          </a:p>
          <a:p>
            <a:r>
              <a:rPr kumimoji="1" lang="ja-JP" altLang="en-US" dirty="0"/>
              <a:t>この問題について解決してくれるのが、国際私法です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15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63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学問分野として楽しい。まだ発展途上。他国の法も見れる</a:t>
            </a:r>
            <a:endParaRPr kumimoji="1" lang="en-US" altLang="ja-JP" dirty="0"/>
          </a:p>
          <a:p>
            <a:r>
              <a:rPr kumimoji="1" lang="ja-JP" altLang="en-US" dirty="0"/>
              <a:t>重要度</a:t>
            </a:r>
            <a:r>
              <a:rPr kumimoji="1" lang="en-US" altLang="ja-JP" dirty="0"/>
              <a:t>UP</a:t>
            </a:r>
            <a:r>
              <a:rPr kumimoji="1" lang="ja-JP" altLang="en-US" dirty="0"/>
              <a:t>。グローバル化</a:t>
            </a:r>
            <a:endParaRPr kumimoji="1" lang="en-US" altLang="ja-JP" dirty="0"/>
          </a:p>
          <a:p>
            <a:r>
              <a:rPr kumimoji="1" lang="ja-JP" altLang="en-US" dirty="0"/>
              <a:t>適度な忙しさ。部活、サークル、資格勉強と両立が可能</a:t>
            </a:r>
            <a:endParaRPr kumimoji="1" lang="en-US" altLang="ja-JP" dirty="0"/>
          </a:p>
          <a:p>
            <a:r>
              <a:rPr kumimoji="1" lang="ja-JP" altLang="en-US" dirty="0"/>
              <a:t>面倒見の良さ。先生が丁寧に質問対応、相談に乗ってくれる。先輩も同様。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09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15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普段のゼミの様子です</a:t>
            </a:r>
            <a:endParaRPr kumimoji="1" lang="en-US" altLang="ja-JP" dirty="0"/>
          </a:p>
          <a:p>
            <a:r>
              <a:rPr kumimoji="1" lang="ja-JP" altLang="en-US" dirty="0"/>
              <a:t>二チームに分かれてディスカッション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66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春のソフトボール大会の写真です</a:t>
            </a:r>
            <a:endParaRPr kumimoji="1" lang="en-US" altLang="ja-JP" dirty="0"/>
          </a:p>
          <a:p>
            <a:r>
              <a:rPr kumimoji="1" lang="ja-JP" altLang="en-US" dirty="0"/>
              <a:t>みんなで練習も何度かしました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89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これは夏休みに行った納涼船です</a:t>
            </a:r>
            <a:endParaRPr kumimoji="1" lang="en-US" altLang="ja-JP" dirty="0"/>
          </a:p>
          <a:p>
            <a:r>
              <a:rPr kumimoji="1" lang="ja-JP" altLang="en-US" dirty="0"/>
              <a:t>このように同機で楽しめるイベントを企画しています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D73B-FCA3-43BC-BF1A-5A89D60B45A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15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3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03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80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32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2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4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72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95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3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29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09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755B-F217-4744-BEDE-4C37A71360F1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A8B1-C1CA-4ABB-A7C8-CAEAEA233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28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FCE00D-C358-4FCC-8CBE-444388EAE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kumimoji="1" lang="ja-JP" altLang="en-US" dirty="0"/>
              <a:t>北澤安紀研究会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ja-JP" altLang="en-US" dirty="0"/>
              <a:t>国際私法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BA25713-A686-4CAA-B836-4F0BE8A25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kumimoji="1" lang="en-US" altLang="ja-JP" dirty="0"/>
              <a:t>KITAZAWA SEMINAR</a:t>
            </a:r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2E69CD84-2457-47A6-A02A-C844563FA666}"/>
              </a:ext>
            </a:extLst>
          </p:cNvPr>
          <p:cNvSpPr/>
          <p:nvPr/>
        </p:nvSpPr>
        <p:spPr>
          <a:xfrm>
            <a:off x="642256" y="770021"/>
            <a:ext cx="2160000" cy="21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E85BA90-235E-469D-B47A-3AC92B2A702A}"/>
              </a:ext>
            </a:extLst>
          </p:cNvPr>
          <p:cNvSpPr/>
          <p:nvPr/>
        </p:nvSpPr>
        <p:spPr>
          <a:xfrm>
            <a:off x="3477777" y="2613979"/>
            <a:ext cx="864000" cy="86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8A29455-B526-4FE2-AE1A-0099A905C362}"/>
              </a:ext>
            </a:extLst>
          </p:cNvPr>
          <p:cNvSpPr/>
          <p:nvPr/>
        </p:nvSpPr>
        <p:spPr>
          <a:xfrm>
            <a:off x="5316414" y="2433979"/>
            <a:ext cx="288000" cy="288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C64177A-3323-469A-8A5D-D7F3E2A7BF2E}"/>
              </a:ext>
            </a:extLst>
          </p:cNvPr>
          <p:cNvSpPr/>
          <p:nvPr/>
        </p:nvSpPr>
        <p:spPr>
          <a:xfrm>
            <a:off x="6855935" y="-5272316"/>
            <a:ext cx="9000000" cy="900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A9B3061-7FDD-44B5-836F-47F4809B8861}"/>
              </a:ext>
            </a:extLst>
          </p:cNvPr>
          <p:cNvCxnSpPr>
            <a:cxnSpLocks/>
          </p:cNvCxnSpPr>
          <p:nvPr/>
        </p:nvCxnSpPr>
        <p:spPr>
          <a:xfrm>
            <a:off x="7788094" y="4525347"/>
            <a:ext cx="0" cy="1737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18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1FC27BE-FF97-42B0-8176-EFF3CB63E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811" y="2831251"/>
            <a:ext cx="4752942" cy="375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80F4B1F-DC47-428A-BE87-C4190F8A5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009" y="206205"/>
            <a:ext cx="6841198" cy="637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06E754-C8DD-4F91-8C5F-D99A8B835A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811" y="206205"/>
            <a:ext cx="2221014" cy="249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89DC0D7-1FC2-4EA5-827E-31B2312B16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17" y="206205"/>
            <a:ext cx="2350936" cy="249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6C40A3B2-932F-4FCE-A583-A2F3A363C0FF}"/>
              </a:ext>
            </a:extLst>
          </p:cNvPr>
          <p:cNvSpPr/>
          <p:nvPr/>
        </p:nvSpPr>
        <p:spPr>
          <a:xfrm>
            <a:off x="8788199" y="4167940"/>
            <a:ext cx="3816000" cy="3816000"/>
          </a:xfrm>
          <a:prstGeom prst="ellipse">
            <a:avLst/>
          </a:prstGeom>
          <a:solidFill>
            <a:schemeClr val="accent4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1CA3ECDF-4AB9-4B4C-B1AB-748EC9DE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158" y="5635346"/>
            <a:ext cx="3852041" cy="5791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2800" dirty="0"/>
              <a:t>ソフトボール大会</a:t>
            </a:r>
          </a:p>
        </p:txBody>
      </p:sp>
    </p:spTree>
    <p:extLst>
      <p:ext uri="{BB962C8B-B14F-4D97-AF65-F5344CB8AC3E}">
        <p14:creationId xmlns:p14="http://schemas.microsoft.com/office/powerpoint/2010/main" val="92310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F7E3441-35B2-47B6-88CC-78CACC105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65467" y="3511294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4041793-40E5-454E-A465-170B1C4237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15378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13FFC4-4C83-4778-81EE-A8758FDC87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17F99BF-8E36-48A9-8E39-E4B977FFD7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78" y="243"/>
            <a:ext cx="5859797" cy="334670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76C5C5F-DC54-4417-B256-057C0BD561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136689" y="3511294"/>
            <a:ext cx="3816427" cy="381642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864C5B-CA4E-4703-A290-E53B61686C0A}"/>
              </a:ext>
            </a:extLst>
          </p:cNvPr>
          <p:cNvSpPr txBox="1"/>
          <p:nvPr/>
        </p:nvSpPr>
        <p:spPr>
          <a:xfrm>
            <a:off x="-1559023" y="3881220"/>
            <a:ext cx="2892523" cy="3076574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</a:rPr>
              <a:t>納涼船</a:t>
            </a:r>
          </a:p>
        </p:txBody>
      </p:sp>
    </p:spTree>
    <p:extLst>
      <p:ext uri="{BB962C8B-B14F-4D97-AF65-F5344CB8AC3E}">
        <p14:creationId xmlns:p14="http://schemas.microsoft.com/office/powerpoint/2010/main" val="122082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8E0D8BD-89CF-44E8-9282-29533B9E79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4748">
            <a:off x="9059848" y="2912078"/>
            <a:ext cx="3132152" cy="3945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3FBE81A-9830-4DCE-8047-489D389943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5" y="3145247"/>
            <a:ext cx="5209395" cy="3479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A4878D9-7C1B-43D5-B8F9-83B3F620B8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2" y="3782230"/>
            <a:ext cx="3878248" cy="2671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D30222F-5D01-42FB-BAFB-7D913A78DA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356" y="42401"/>
            <a:ext cx="5329989" cy="3560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CC6488C-3573-471F-9DD1-F82D5214AA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791">
            <a:off x="7425911" y="-133752"/>
            <a:ext cx="4669247" cy="3118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E191AE4-2F2D-4315-8688-B2AFF6C4714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911903" y="-34197"/>
            <a:ext cx="3816427" cy="381642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1EBFCFB-B889-4F1C-88FC-05884B286E92}"/>
              </a:ext>
            </a:extLst>
          </p:cNvPr>
          <p:cNvSpPr txBox="1"/>
          <p:nvPr/>
        </p:nvSpPr>
        <p:spPr>
          <a:xfrm>
            <a:off x="-1334237" y="335729"/>
            <a:ext cx="2892523" cy="3076574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4000" dirty="0"/>
              <a:t>夏合宿</a:t>
            </a:r>
          </a:p>
        </p:txBody>
      </p:sp>
    </p:spTree>
    <p:extLst>
      <p:ext uri="{BB962C8B-B14F-4D97-AF65-F5344CB8AC3E}">
        <p14:creationId xmlns:p14="http://schemas.microsoft.com/office/powerpoint/2010/main" val="60293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楕円 8">
            <a:extLst>
              <a:ext uri="{FF2B5EF4-FFF2-40B4-BE49-F238E27FC236}">
                <a16:creationId xmlns:a16="http://schemas.microsoft.com/office/drawing/2014/main" id="{CC73718B-38A8-4642-B1DB-CBFE1A9E4039}"/>
              </a:ext>
            </a:extLst>
          </p:cNvPr>
          <p:cNvSpPr/>
          <p:nvPr/>
        </p:nvSpPr>
        <p:spPr>
          <a:xfrm>
            <a:off x="5925873" y="1524183"/>
            <a:ext cx="6175743" cy="3902149"/>
          </a:xfrm>
          <a:prstGeom prst="ellipse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F67B7E3-2DBC-4C8E-BF34-8725644D22F0}"/>
              </a:ext>
            </a:extLst>
          </p:cNvPr>
          <p:cNvSpPr/>
          <p:nvPr/>
        </p:nvSpPr>
        <p:spPr>
          <a:xfrm>
            <a:off x="37208" y="1524183"/>
            <a:ext cx="6175743" cy="3902149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C841B7C-B9EB-41F1-82BA-CB555378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今後の予定＆連絡先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CC07BD-7B74-436E-B1AF-E284A9300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15" y="2551616"/>
            <a:ext cx="6025643" cy="2044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u="sng" dirty="0">
                <a:solidFill>
                  <a:schemeClr val="bg1"/>
                </a:solidFill>
              </a:rPr>
              <a:t>個別説明会</a:t>
            </a:r>
            <a:r>
              <a:rPr kumimoji="1" lang="ja-JP" altLang="en-US" sz="2400" dirty="0">
                <a:solidFill>
                  <a:schemeClr val="bg1"/>
                </a:solidFill>
              </a:rPr>
              <a:t>　</a:t>
            </a:r>
            <a:r>
              <a:rPr kumimoji="1" lang="en-US" altLang="ja-JP" sz="2400" dirty="0">
                <a:solidFill>
                  <a:schemeClr val="bg1"/>
                </a:solidFill>
              </a:rPr>
              <a:t>10/16</a:t>
            </a:r>
            <a:r>
              <a:rPr kumimoji="1" lang="ja-JP" altLang="en-US" sz="2400" dirty="0">
                <a:solidFill>
                  <a:schemeClr val="bg1"/>
                </a:solidFill>
              </a:rPr>
              <a:t>（月）昼休み＠</a:t>
            </a:r>
            <a:r>
              <a:rPr kumimoji="1" lang="en-US" altLang="ja-JP" sz="2400" dirty="0">
                <a:solidFill>
                  <a:schemeClr val="bg1"/>
                </a:solidFill>
              </a:rPr>
              <a:t>J416</a:t>
            </a:r>
            <a:r>
              <a:rPr kumimoji="1" lang="ja-JP" altLang="en-US" sz="2400" dirty="0">
                <a:solidFill>
                  <a:schemeClr val="bg1"/>
                </a:solidFill>
              </a:rPr>
              <a:t>　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bg1"/>
                </a:solidFill>
              </a:rPr>
              <a:t>　　　　　　</a:t>
            </a:r>
            <a:r>
              <a:rPr lang="en-US" altLang="ja-JP" sz="2400" dirty="0">
                <a:solidFill>
                  <a:schemeClr val="bg1"/>
                </a:solidFill>
              </a:rPr>
              <a:t>10/23</a:t>
            </a:r>
            <a:r>
              <a:rPr lang="ja-JP" altLang="en-US" sz="2400" dirty="0">
                <a:solidFill>
                  <a:schemeClr val="bg1"/>
                </a:solidFill>
              </a:rPr>
              <a:t>（月）昼休み＠</a:t>
            </a:r>
            <a:r>
              <a:rPr lang="en-US" altLang="ja-JP" sz="2400" dirty="0">
                <a:solidFill>
                  <a:schemeClr val="bg1"/>
                </a:solidFill>
              </a:rPr>
              <a:t>J411</a:t>
            </a:r>
          </a:p>
          <a:p>
            <a:pPr marL="0" indent="0">
              <a:buNone/>
            </a:pPr>
            <a:r>
              <a:rPr kumimoji="1" lang="ja-JP" altLang="en-US" sz="2400" u="sng" dirty="0">
                <a:solidFill>
                  <a:schemeClr val="bg1"/>
                </a:solidFill>
              </a:rPr>
              <a:t>聴講会</a:t>
            </a:r>
            <a:r>
              <a:rPr kumimoji="1" lang="ja-JP" altLang="en-US" sz="2400" dirty="0">
                <a:solidFill>
                  <a:schemeClr val="bg1"/>
                </a:solidFill>
              </a:rPr>
              <a:t>　　　</a:t>
            </a:r>
            <a:r>
              <a:rPr kumimoji="1" lang="en-US" altLang="ja-JP" sz="2400" dirty="0">
                <a:solidFill>
                  <a:schemeClr val="bg1"/>
                </a:solidFill>
              </a:rPr>
              <a:t>11/4</a:t>
            </a:r>
            <a:r>
              <a:rPr kumimoji="1" lang="ja-JP" altLang="en-US" sz="2400" dirty="0">
                <a:solidFill>
                  <a:schemeClr val="bg1"/>
                </a:solidFill>
              </a:rPr>
              <a:t>（土）</a:t>
            </a:r>
            <a:r>
              <a:rPr kumimoji="1" lang="en-US" altLang="ja-JP" sz="2400" dirty="0">
                <a:solidFill>
                  <a:schemeClr val="bg1"/>
                </a:solidFill>
              </a:rPr>
              <a:t>4</a:t>
            </a:r>
            <a:r>
              <a:rPr kumimoji="1" lang="ja-JP" altLang="en-US" sz="2400" dirty="0">
                <a:solidFill>
                  <a:schemeClr val="bg1"/>
                </a:solidFill>
              </a:rPr>
              <a:t>，</a:t>
            </a:r>
            <a:r>
              <a:rPr kumimoji="1" lang="en-US" altLang="ja-JP" sz="2400" dirty="0">
                <a:solidFill>
                  <a:schemeClr val="bg1"/>
                </a:solidFill>
              </a:rPr>
              <a:t>5</a:t>
            </a:r>
            <a:r>
              <a:rPr kumimoji="1" lang="ja-JP" altLang="en-US" sz="2400" dirty="0">
                <a:solidFill>
                  <a:schemeClr val="bg1"/>
                </a:solidFill>
              </a:rPr>
              <a:t>限＠三田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bg1"/>
                </a:solidFill>
              </a:rPr>
              <a:t>　　　　　　</a:t>
            </a:r>
            <a:r>
              <a:rPr lang="en-US" altLang="ja-JP" sz="2400" dirty="0">
                <a:solidFill>
                  <a:schemeClr val="bg1"/>
                </a:solidFill>
              </a:rPr>
              <a:t>11/11</a:t>
            </a:r>
            <a:r>
              <a:rPr lang="ja-JP" altLang="en-US" sz="2400" dirty="0">
                <a:solidFill>
                  <a:schemeClr val="bg1"/>
                </a:solidFill>
              </a:rPr>
              <a:t>（土）</a:t>
            </a:r>
            <a:r>
              <a:rPr lang="en-US" altLang="ja-JP" sz="2400" dirty="0">
                <a:solidFill>
                  <a:schemeClr val="bg1"/>
                </a:solidFill>
              </a:rPr>
              <a:t>4</a:t>
            </a:r>
            <a:r>
              <a:rPr lang="ja-JP" altLang="en-US" sz="2400" dirty="0">
                <a:solidFill>
                  <a:schemeClr val="bg1"/>
                </a:solidFill>
              </a:rPr>
              <a:t>，</a:t>
            </a:r>
            <a:r>
              <a:rPr lang="en-US" altLang="ja-JP" sz="2400" dirty="0">
                <a:solidFill>
                  <a:schemeClr val="bg1"/>
                </a:solidFill>
              </a:rPr>
              <a:t>5</a:t>
            </a:r>
            <a:r>
              <a:rPr lang="ja-JP" altLang="en-US" sz="2400" dirty="0">
                <a:solidFill>
                  <a:schemeClr val="bg1"/>
                </a:solidFill>
              </a:rPr>
              <a:t>限＠三田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60790F6-D9F1-4AE0-AA10-753E7D32C3DB}"/>
              </a:ext>
            </a:extLst>
          </p:cNvPr>
          <p:cNvSpPr txBox="1">
            <a:spLocks/>
          </p:cNvSpPr>
          <p:nvPr/>
        </p:nvSpPr>
        <p:spPr>
          <a:xfrm>
            <a:off x="6260807" y="2452946"/>
            <a:ext cx="5888665" cy="204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u="sng" dirty="0"/>
              <a:t>Twitter</a:t>
            </a:r>
            <a:r>
              <a:rPr lang="en-US" altLang="ja-JP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@kitazawa_2017 </a:t>
            </a: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u="sng" dirty="0"/>
              <a:t>Gmail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kitazawa.seminar20th@gmail.com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6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楕円 8">
            <a:extLst>
              <a:ext uri="{FF2B5EF4-FFF2-40B4-BE49-F238E27FC236}">
                <a16:creationId xmlns:a16="http://schemas.microsoft.com/office/drawing/2014/main" id="{D9FD2A8D-859B-4024-85B3-C62F0EA67871}"/>
              </a:ext>
            </a:extLst>
          </p:cNvPr>
          <p:cNvSpPr/>
          <p:nvPr/>
        </p:nvSpPr>
        <p:spPr>
          <a:xfrm>
            <a:off x="-4002565" y="1458000"/>
            <a:ext cx="10800000" cy="10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BA45EA11-9408-4E6C-B4A4-1D7DF1CD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06" y="1632725"/>
            <a:ext cx="712452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ご清聴ありがとうございました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5BB9E52-B240-497C-B68E-DBF394ACCBF3}"/>
              </a:ext>
            </a:extLst>
          </p:cNvPr>
          <p:cNvSpPr/>
          <p:nvPr/>
        </p:nvSpPr>
        <p:spPr>
          <a:xfrm>
            <a:off x="8802564" y="934200"/>
            <a:ext cx="2700000" cy="270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873F7C6-9CE4-4B92-9E77-86955D7BDFF0}"/>
              </a:ext>
            </a:extLst>
          </p:cNvPr>
          <p:cNvCxnSpPr>
            <a:cxnSpLocks/>
          </p:cNvCxnSpPr>
          <p:nvPr/>
        </p:nvCxnSpPr>
        <p:spPr>
          <a:xfrm>
            <a:off x="1428750" y="4110057"/>
            <a:ext cx="4162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8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DDC601-E37E-4A1D-871D-34D92365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国際私法とは？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D5E28B-4395-40B4-BB6A-B1C548DE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1770420"/>
            <a:ext cx="10515600" cy="387179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国境を越える私人間の法律関係を規律する法</a:t>
            </a:r>
            <a:endParaRPr kumimoji="1" lang="en-US" altLang="ja-JP" sz="3600" dirty="0"/>
          </a:p>
          <a:p>
            <a:pPr lvl="1"/>
            <a:r>
              <a:rPr kumimoji="1" lang="ja-JP" altLang="en-US" sz="3600" dirty="0"/>
              <a:t>国際私法（法の適用に関する通則法）</a:t>
            </a:r>
            <a:endParaRPr kumimoji="1" lang="en-US" altLang="ja-JP" sz="3600" dirty="0"/>
          </a:p>
          <a:p>
            <a:pPr lvl="1"/>
            <a:r>
              <a:rPr lang="ja-JP" altLang="en-US" sz="3600" dirty="0"/>
              <a:t>国際民事訴訟法（民事訴訟法３条の２以下）</a:t>
            </a:r>
            <a:endParaRPr lang="en-US" altLang="ja-JP" sz="3600" dirty="0"/>
          </a:p>
          <a:p>
            <a:pPr lvl="1"/>
            <a:r>
              <a:rPr kumimoji="1" lang="ja-JP" altLang="en-US" sz="3600" dirty="0"/>
              <a:t>国際取引法（ウィーン売買条約等）</a:t>
            </a:r>
            <a:endParaRPr lang="en-US" altLang="ja-JP" sz="3600" dirty="0"/>
          </a:p>
          <a:p>
            <a:pPr lvl="1"/>
            <a:r>
              <a:rPr kumimoji="1" lang="ja-JP" altLang="en-US" sz="3600" dirty="0"/>
              <a:t>国際家族法　</a:t>
            </a:r>
            <a:r>
              <a:rPr kumimoji="1" lang="en-US" altLang="ja-JP" sz="36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2180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DDC601-E37E-4A1D-871D-34D92365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国際私法とは？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38E1E75-01C4-4232-BFB8-771B282105DB}"/>
              </a:ext>
            </a:extLst>
          </p:cNvPr>
          <p:cNvSpPr txBox="1">
            <a:spLocks/>
          </p:cNvSpPr>
          <p:nvPr/>
        </p:nvSpPr>
        <p:spPr>
          <a:xfrm>
            <a:off x="838200" y="2163573"/>
            <a:ext cx="10515600" cy="355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600" dirty="0"/>
              <a:t>一言でいえば</a:t>
            </a:r>
            <a:r>
              <a:rPr lang="en-US" altLang="ja-JP" sz="3600" dirty="0"/>
              <a:t>…</a:t>
            </a:r>
          </a:p>
          <a:p>
            <a:pPr marL="0" indent="0" algn="ctr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ja-JP" altLang="en-US" sz="6000" b="1" dirty="0">
                <a:solidFill>
                  <a:srgbClr val="FF0000"/>
                </a:solidFill>
              </a:rPr>
              <a:t>適用すべき私法を指定する法</a:t>
            </a:r>
            <a:endParaRPr lang="en-US" altLang="ja-JP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ハート 21">
            <a:extLst>
              <a:ext uri="{FF2B5EF4-FFF2-40B4-BE49-F238E27FC236}">
                <a16:creationId xmlns:a16="http://schemas.microsoft.com/office/drawing/2014/main" id="{71949EAA-1CE4-448E-B43C-F1AFEE18A403}"/>
              </a:ext>
            </a:extLst>
          </p:cNvPr>
          <p:cNvSpPr/>
          <p:nvPr/>
        </p:nvSpPr>
        <p:spPr>
          <a:xfrm>
            <a:off x="5733668" y="1778838"/>
            <a:ext cx="764498" cy="652072"/>
          </a:xfrm>
          <a:prstGeom prst="hear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987A9F8-B052-4D4D-AA81-9A04F4A9F853}"/>
              </a:ext>
            </a:extLst>
          </p:cNvPr>
          <p:cNvSpPr/>
          <p:nvPr/>
        </p:nvSpPr>
        <p:spPr>
          <a:xfrm>
            <a:off x="1600200" y="3438290"/>
            <a:ext cx="8943109" cy="19673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8CCE6D8E-5A52-48E0-88D5-741D471CE632}"/>
              </a:ext>
            </a:extLst>
          </p:cNvPr>
          <p:cNvSpPr txBox="1">
            <a:spLocks/>
          </p:cNvSpPr>
          <p:nvPr/>
        </p:nvSpPr>
        <p:spPr>
          <a:xfrm>
            <a:off x="5359775" y="4643360"/>
            <a:ext cx="1327651" cy="681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日本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590E5CA-5A32-4134-9832-E35CB8B8168E}"/>
              </a:ext>
            </a:extLst>
          </p:cNvPr>
          <p:cNvGrpSpPr/>
          <p:nvPr/>
        </p:nvGrpSpPr>
        <p:grpSpPr>
          <a:xfrm>
            <a:off x="2650990" y="1989319"/>
            <a:ext cx="2248410" cy="2573349"/>
            <a:chOff x="2650990" y="1989319"/>
            <a:chExt cx="2248410" cy="2573349"/>
          </a:xfrm>
        </p:grpSpPr>
        <p:pic>
          <p:nvPicPr>
            <p:cNvPr id="8" name="グラフィックス 7" descr="男性">
              <a:extLst>
                <a:ext uri="{FF2B5EF4-FFF2-40B4-BE49-F238E27FC236}">
                  <a16:creationId xmlns:a16="http://schemas.microsoft.com/office/drawing/2014/main" id="{291574D0-1E30-42E6-905F-E6BD90FE0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50990" y="2314258"/>
              <a:ext cx="2248410" cy="224841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A499539-5730-40BE-B248-1D3E1E0C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3527" y="3053082"/>
              <a:ext cx="577640" cy="3850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4E83C429-78BE-49BE-A2E8-E8C6CF9C125E}"/>
                </a:ext>
              </a:extLst>
            </p:cNvPr>
            <p:cNvSpPr txBox="1">
              <a:spLocks/>
            </p:cNvSpPr>
            <p:nvPr/>
          </p:nvSpPr>
          <p:spPr>
            <a:xfrm>
              <a:off x="3372725" y="1989319"/>
              <a:ext cx="799243" cy="441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ja-JP" altLang="en-US" sz="2000" dirty="0"/>
                <a:t>日本人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32B0DB0-CC3A-484A-90C7-B3F42E1E806D}"/>
              </a:ext>
            </a:extLst>
          </p:cNvPr>
          <p:cNvGrpSpPr/>
          <p:nvPr/>
        </p:nvGrpSpPr>
        <p:grpSpPr>
          <a:xfrm>
            <a:off x="7225598" y="1989319"/>
            <a:ext cx="2248525" cy="2573349"/>
            <a:chOff x="7225598" y="1989319"/>
            <a:chExt cx="2248525" cy="2573349"/>
          </a:xfrm>
        </p:grpSpPr>
        <p:pic>
          <p:nvPicPr>
            <p:cNvPr id="10" name="グラフィックス 9" descr="女性">
              <a:extLst>
                <a:ext uri="{FF2B5EF4-FFF2-40B4-BE49-F238E27FC236}">
                  <a16:creationId xmlns:a16="http://schemas.microsoft.com/office/drawing/2014/main" id="{DEDBE6B9-8DBC-4784-8A0A-796DB4E69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5598" y="2314143"/>
              <a:ext cx="2248525" cy="224852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CDA34854-3846-4683-9DDA-CFF7F3DD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040" y="3053081"/>
              <a:ext cx="577640" cy="3850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タイトル 1">
              <a:extLst>
                <a:ext uri="{FF2B5EF4-FFF2-40B4-BE49-F238E27FC236}">
                  <a16:creationId xmlns:a16="http://schemas.microsoft.com/office/drawing/2014/main" id="{B3BE4B96-1E80-4EBD-8361-DA966A2C5C83}"/>
                </a:ext>
              </a:extLst>
            </p:cNvPr>
            <p:cNvSpPr txBox="1">
              <a:spLocks/>
            </p:cNvSpPr>
            <p:nvPr/>
          </p:nvSpPr>
          <p:spPr>
            <a:xfrm>
              <a:off x="7950238" y="1989319"/>
              <a:ext cx="799243" cy="441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ja-JP" altLang="en-US" sz="2000" dirty="0"/>
                <a:t>日本人</a:t>
              </a:r>
            </a:p>
          </p:txBody>
        </p:sp>
      </p:grpSp>
      <p:sp>
        <p:nvSpPr>
          <p:cNvPr id="23" name="タイトル 1">
            <a:extLst>
              <a:ext uri="{FF2B5EF4-FFF2-40B4-BE49-F238E27FC236}">
                <a16:creationId xmlns:a16="http://schemas.microsoft.com/office/drawing/2014/main" id="{DDAEE8F5-A0F3-4F01-929F-A534C8A08E11}"/>
              </a:ext>
            </a:extLst>
          </p:cNvPr>
          <p:cNvSpPr txBox="1">
            <a:spLocks/>
          </p:cNvSpPr>
          <p:nvPr/>
        </p:nvSpPr>
        <p:spPr>
          <a:xfrm>
            <a:off x="879763" y="5405633"/>
            <a:ext cx="1049395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日本の民法が適用される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9C37D80-AE58-43A8-B561-3EB87F512842}"/>
              </a:ext>
            </a:extLst>
          </p:cNvPr>
          <p:cNvSpPr txBox="1">
            <a:spLocks/>
          </p:cNvSpPr>
          <p:nvPr/>
        </p:nvSpPr>
        <p:spPr>
          <a:xfrm>
            <a:off x="5043950" y="4511730"/>
            <a:ext cx="2143933" cy="89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フランス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C5B6C3D1-633E-4953-BAA6-02EED6516A13}"/>
              </a:ext>
            </a:extLst>
          </p:cNvPr>
          <p:cNvGrpSpPr/>
          <p:nvPr/>
        </p:nvGrpSpPr>
        <p:grpSpPr>
          <a:xfrm>
            <a:off x="4455377" y="2040837"/>
            <a:ext cx="2248525" cy="2536708"/>
            <a:chOff x="4438901" y="2040837"/>
            <a:chExt cx="2248525" cy="2536708"/>
          </a:xfrm>
        </p:grpSpPr>
        <p:pic>
          <p:nvPicPr>
            <p:cNvPr id="40" name="グラフィックス 39" descr="男性">
              <a:extLst>
                <a:ext uri="{FF2B5EF4-FFF2-40B4-BE49-F238E27FC236}">
                  <a16:creationId xmlns:a16="http://schemas.microsoft.com/office/drawing/2014/main" id="{6D130448-DD45-4640-BB6F-902DD527E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38901" y="2329020"/>
              <a:ext cx="2248525" cy="2248525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073052F-09D1-4DA7-BA39-7D12436C54FB}"/>
                </a:ext>
              </a:extLst>
            </p:cNvPr>
            <p:cNvSpPr txBox="1"/>
            <p:nvPr/>
          </p:nvSpPr>
          <p:spPr>
            <a:xfrm>
              <a:off x="4964903" y="2040837"/>
              <a:ext cx="11096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+mj-ea"/>
                  <a:ea typeface="+mj-ea"/>
                </a:rPr>
                <a:t>ドイツ</a:t>
              </a:r>
              <a:r>
                <a:rPr kumimoji="1" lang="ja-JP" altLang="en-US" sz="1600" dirty="0">
                  <a:latin typeface="+mj-ea"/>
                  <a:ea typeface="+mj-ea"/>
                </a:rPr>
                <a:t>人</a:t>
              </a: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D402D946-661D-41E3-9D6B-C64E40D5F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6147" y="3053081"/>
              <a:ext cx="674032" cy="404419"/>
            </a:xfrm>
            <a:prstGeom prst="rect">
              <a:avLst/>
            </a:prstGeom>
          </p:spPr>
        </p:pic>
      </p:grpSp>
      <p:sp>
        <p:nvSpPr>
          <p:cNvPr id="45" name="タイトル 1">
            <a:extLst>
              <a:ext uri="{FF2B5EF4-FFF2-40B4-BE49-F238E27FC236}">
                <a16:creationId xmlns:a16="http://schemas.microsoft.com/office/drawing/2014/main" id="{E623D9D7-9F90-4790-944D-66610F59A6A0}"/>
              </a:ext>
            </a:extLst>
          </p:cNvPr>
          <p:cNvSpPr txBox="1">
            <a:spLocks/>
          </p:cNvSpPr>
          <p:nvPr/>
        </p:nvSpPr>
        <p:spPr>
          <a:xfrm>
            <a:off x="8859187" y="5405633"/>
            <a:ext cx="103988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？</a:t>
            </a:r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6401DB77-D2E7-4C0E-86F4-5EEE09261E2F}"/>
              </a:ext>
            </a:extLst>
          </p:cNvPr>
          <p:cNvSpPr txBox="1">
            <a:spLocks/>
          </p:cNvSpPr>
          <p:nvPr/>
        </p:nvSpPr>
        <p:spPr>
          <a:xfrm>
            <a:off x="2332843" y="5414749"/>
            <a:ext cx="103988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D01FCAC-1D8F-4060-9693-14D6E3368744}"/>
              </a:ext>
            </a:extLst>
          </p:cNvPr>
          <p:cNvSpPr/>
          <p:nvPr/>
        </p:nvSpPr>
        <p:spPr>
          <a:xfrm>
            <a:off x="2493818" y="5472545"/>
            <a:ext cx="7301346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A58CC44-2B1C-4B7E-906B-BE75EEFC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国際私法とは？</a:t>
            </a:r>
          </a:p>
        </p:txBody>
      </p:sp>
    </p:spTree>
    <p:extLst>
      <p:ext uri="{BB962C8B-B14F-4D97-AF65-F5344CB8AC3E}">
        <p14:creationId xmlns:p14="http://schemas.microsoft.com/office/powerpoint/2010/main" val="27485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1483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14271 0.0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1" grpId="0"/>
      <p:bldP spid="11" grpId="1"/>
      <p:bldP spid="23" grpId="0"/>
      <p:bldP spid="23" grpId="1"/>
      <p:bldP spid="25" grpId="0"/>
      <p:bldP spid="45" grpId="0"/>
      <p:bldP spid="45" grpId="1"/>
      <p:bldP spid="46" grpId="0"/>
      <p:bldP spid="46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ハート 21">
            <a:extLst>
              <a:ext uri="{FF2B5EF4-FFF2-40B4-BE49-F238E27FC236}">
                <a16:creationId xmlns:a16="http://schemas.microsoft.com/office/drawing/2014/main" id="{71949EAA-1CE4-448E-B43C-F1AFEE18A403}"/>
              </a:ext>
            </a:extLst>
          </p:cNvPr>
          <p:cNvSpPr/>
          <p:nvPr/>
        </p:nvSpPr>
        <p:spPr>
          <a:xfrm>
            <a:off x="5733668" y="1778838"/>
            <a:ext cx="764498" cy="652072"/>
          </a:xfrm>
          <a:prstGeom prst="hear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987A9F8-B052-4D4D-AA81-9A04F4A9F853}"/>
              </a:ext>
            </a:extLst>
          </p:cNvPr>
          <p:cNvSpPr/>
          <p:nvPr/>
        </p:nvSpPr>
        <p:spPr>
          <a:xfrm>
            <a:off x="1600200" y="3438290"/>
            <a:ext cx="8943109" cy="19673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32B0DB0-CC3A-484A-90C7-B3F42E1E806D}"/>
              </a:ext>
            </a:extLst>
          </p:cNvPr>
          <p:cNvGrpSpPr/>
          <p:nvPr/>
        </p:nvGrpSpPr>
        <p:grpSpPr>
          <a:xfrm>
            <a:off x="5487406" y="2014033"/>
            <a:ext cx="2248525" cy="2573349"/>
            <a:chOff x="7225598" y="1989319"/>
            <a:chExt cx="2248525" cy="2573349"/>
          </a:xfrm>
        </p:grpSpPr>
        <p:pic>
          <p:nvPicPr>
            <p:cNvPr id="10" name="グラフィックス 9" descr="女性">
              <a:extLst>
                <a:ext uri="{FF2B5EF4-FFF2-40B4-BE49-F238E27FC236}">
                  <a16:creationId xmlns:a16="http://schemas.microsoft.com/office/drawing/2014/main" id="{DEDBE6B9-8DBC-4784-8A0A-796DB4E69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25598" y="2314143"/>
              <a:ext cx="2248525" cy="224852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CDA34854-3846-4683-9DDA-CFF7F3DD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040" y="3053081"/>
              <a:ext cx="577640" cy="3850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タイトル 1">
              <a:extLst>
                <a:ext uri="{FF2B5EF4-FFF2-40B4-BE49-F238E27FC236}">
                  <a16:creationId xmlns:a16="http://schemas.microsoft.com/office/drawing/2014/main" id="{B3BE4B96-1E80-4EBD-8361-DA966A2C5C83}"/>
                </a:ext>
              </a:extLst>
            </p:cNvPr>
            <p:cNvSpPr txBox="1">
              <a:spLocks/>
            </p:cNvSpPr>
            <p:nvPr/>
          </p:nvSpPr>
          <p:spPr>
            <a:xfrm>
              <a:off x="7950238" y="1989319"/>
              <a:ext cx="799243" cy="441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ja-JP" altLang="en-US" sz="2000" dirty="0"/>
                <a:t>日本人</a:t>
              </a:r>
            </a:p>
          </p:txBody>
        </p:sp>
      </p:grpSp>
      <p:sp>
        <p:nvSpPr>
          <p:cNvPr id="23" name="タイトル 1">
            <a:extLst>
              <a:ext uri="{FF2B5EF4-FFF2-40B4-BE49-F238E27FC236}">
                <a16:creationId xmlns:a16="http://schemas.microsoft.com/office/drawing/2014/main" id="{DDAEE8F5-A0F3-4F01-929F-A534C8A08E11}"/>
              </a:ext>
            </a:extLst>
          </p:cNvPr>
          <p:cNvSpPr txBox="1">
            <a:spLocks/>
          </p:cNvSpPr>
          <p:nvPr/>
        </p:nvSpPr>
        <p:spPr>
          <a:xfrm>
            <a:off x="879763" y="5405633"/>
            <a:ext cx="1049395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日本の民法が適用される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9C37D80-AE58-43A8-B561-3EB87F512842}"/>
              </a:ext>
            </a:extLst>
          </p:cNvPr>
          <p:cNvSpPr txBox="1">
            <a:spLocks/>
          </p:cNvSpPr>
          <p:nvPr/>
        </p:nvSpPr>
        <p:spPr>
          <a:xfrm>
            <a:off x="5043950" y="4511730"/>
            <a:ext cx="2143933" cy="89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フランス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C5B6C3D1-633E-4953-BAA6-02EED6516A13}"/>
              </a:ext>
            </a:extLst>
          </p:cNvPr>
          <p:cNvGrpSpPr/>
          <p:nvPr/>
        </p:nvGrpSpPr>
        <p:grpSpPr>
          <a:xfrm>
            <a:off x="4463615" y="2040837"/>
            <a:ext cx="2248525" cy="2536708"/>
            <a:chOff x="4438901" y="2040837"/>
            <a:chExt cx="2248525" cy="2536708"/>
          </a:xfrm>
        </p:grpSpPr>
        <p:pic>
          <p:nvPicPr>
            <p:cNvPr id="40" name="グラフィックス 39" descr="男性">
              <a:extLst>
                <a:ext uri="{FF2B5EF4-FFF2-40B4-BE49-F238E27FC236}">
                  <a16:creationId xmlns:a16="http://schemas.microsoft.com/office/drawing/2014/main" id="{6D130448-DD45-4640-BB6F-902DD527E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38901" y="2329020"/>
              <a:ext cx="2248525" cy="2248525"/>
            </a:xfrm>
            <a:prstGeom prst="rect">
              <a:avLst/>
            </a:prstGeom>
          </p:spPr>
        </p:pic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073052F-09D1-4DA7-BA39-7D12436C54FB}"/>
                </a:ext>
              </a:extLst>
            </p:cNvPr>
            <p:cNvSpPr txBox="1"/>
            <p:nvPr/>
          </p:nvSpPr>
          <p:spPr>
            <a:xfrm>
              <a:off x="4964903" y="2040837"/>
              <a:ext cx="11096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+mj-ea"/>
                  <a:ea typeface="+mj-ea"/>
                </a:rPr>
                <a:t>ドイツ</a:t>
              </a:r>
              <a:r>
                <a:rPr kumimoji="1" lang="ja-JP" altLang="en-US" sz="1600" dirty="0">
                  <a:latin typeface="+mj-ea"/>
                  <a:ea typeface="+mj-ea"/>
                </a:rPr>
                <a:t>人</a:t>
              </a: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D402D946-661D-41E3-9D6B-C64E40D5F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6147" y="3053081"/>
              <a:ext cx="674032" cy="404419"/>
            </a:xfrm>
            <a:prstGeom prst="rect">
              <a:avLst/>
            </a:prstGeom>
          </p:spPr>
        </p:pic>
      </p:grpSp>
      <p:sp>
        <p:nvSpPr>
          <p:cNvPr id="45" name="タイトル 1">
            <a:extLst>
              <a:ext uri="{FF2B5EF4-FFF2-40B4-BE49-F238E27FC236}">
                <a16:creationId xmlns:a16="http://schemas.microsoft.com/office/drawing/2014/main" id="{E623D9D7-9F90-4790-944D-66610F59A6A0}"/>
              </a:ext>
            </a:extLst>
          </p:cNvPr>
          <p:cNvSpPr txBox="1">
            <a:spLocks/>
          </p:cNvSpPr>
          <p:nvPr/>
        </p:nvSpPr>
        <p:spPr>
          <a:xfrm>
            <a:off x="8859187" y="5405633"/>
            <a:ext cx="103988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？</a:t>
            </a:r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6401DB77-D2E7-4C0E-86F4-5EEE09261E2F}"/>
              </a:ext>
            </a:extLst>
          </p:cNvPr>
          <p:cNvSpPr txBox="1">
            <a:spLocks/>
          </p:cNvSpPr>
          <p:nvPr/>
        </p:nvSpPr>
        <p:spPr>
          <a:xfrm>
            <a:off x="2332843" y="5414749"/>
            <a:ext cx="103988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D01FCAC-1D8F-4060-9693-14D6E3368744}"/>
              </a:ext>
            </a:extLst>
          </p:cNvPr>
          <p:cNvSpPr/>
          <p:nvPr/>
        </p:nvSpPr>
        <p:spPr>
          <a:xfrm>
            <a:off x="2493818" y="5472545"/>
            <a:ext cx="7301346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A58CC44-2B1C-4B7E-906B-BE75EEFC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国際私法とは？</a:t>
            </a:r>
          </a:p>
        </p:txBody>
      </p:sp>
    </p:spTree>
    <p:extLst>
      <p:ext uri="{BB962C8B-B14F-4D97-AF65-F5344CB8AC3E}">
        <p14:creationId xmlns:p14="http://schemas.microsoft.com/office/powerpoint/2010/main" val="351716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2F002-7702-4FEA-8B7B-968E801D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北澤ゼミのいいところ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F1DFEA-192E-4A78-ABB2-2335B9D9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/>
              <a:t>学問分野として楽しい</a:t>
            </a:r>
            <a:endParaRPr kumimoji="1" lang="en-US" altLang="ja-JP" sz="6000" dirty="0"/>
          </a:p>
          <a:p>
            <a:r>
              <a:rPr kumimoji="1" lang="ja-JP" altLang="en-US" sz="6000" dirty="0"/>
              <a:t>重要度増加中↑</a:t>
            </a:r>
            <a:endParaRPr kumimoji="1" lang="en-US" altLang="ja-JP" sz="6000" dirty="0"/>
          </a:p>
          <a:p>
            <a:r>
              <a:rPr lang="ja-JP" altLang="en-US" sz="6000" dirty="0"/>
              <a:t>適度な忙しさ</a:t>
            </a:r>
            <a:endParaRPr lang="en-US" altLang="ja-JP" sz="6000" dirty="0"/>
          </a:p>
          <a:p>
            <a:r>
              <a:rPr kumimoji="1" lang="ja-JP" altLang="en-US" sz="6000" dirty="0"/>
              <a:t>面倒見の良さ</a:t>
            </a:r>
          </a:p>
        </p:txBody>
      </p:sp>
    </p:spTree>
    <p:extLst>
      <p:ext uri="{BB962C8B-B14F-4D97-AF65-F5344CB8AC3E}">
        <p14:creationId xmlns:p14="http://schemas.microsoft.com/office/powerpoint/2010/main" val="20260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832EC5-96D0-4842-90AE-ED1A45A3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北澤安紀教授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62CE70-E21A-4316-85FF-276929BF6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9" y="1772462"/>
            <a:ext cx="5498804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大学教授（法学部）</a:t>
            </a:r>
            <a:r>
              <a:rPr lang="en-US" altLang="ja-JP" dirty="0"/>
              <a:t>2005/04-</a:t>
            </a:r>
            <a:r>
              <a:rPr lang="ja-JP" altLang="en-US" dirty="0"/>
              <a:t>現在</a:t>
            </a:r>
            <a:endParaRPr lang="en-US" altLang="ja-JP" dirty="0"/>
          </a:p>
          <a:p>
            <a:r>
              <a:rPr kumimoji="1" lang="ja-JP" altLang="en-US" dirty="0"/>
              <a:t>大学院法学研究科委員　</a:t>
            </a:r>
            <a:r>
              <a:rPr kumimoji="1" lang="en-US" altLang="ja-JP" dirty="0"/>
              <a:t>2006/04-</a:t>
            </a:r>
            <a:r>
              <a:rPr kumimoji="1" lang="ja-JP" altLang="en-US" dirty="0"/>
              <a:t>現在</a:t>
            </a:r>
            <a:endParaRPr kumimoji="1" lang="en-US" altLang="ja-JP" dirty="0"/>
          </a:p>
          <a:p>
            <a:r>
              <a:rPr lang="ja-JP" altLang="en-US" dirty="0"/>
              <a:t>パリ第一大学国際私法関係研究所研究員　</a:t>
            </a:r>
            <a:r>
              <a:rPr lang="en-US" altLang="ja-JP" dirty="0"/>
              <a:t>2006/04-2008/03</a:t>
            </a:r>
          </a:p>
          <a:p>
            <a:r>
              <a:rPr lang="ja-JP" altLang="en-US" dirty="0"/>
              <a:t>大学院法学研究科学習指導　</a:t>
            </a:r>
            <a:r>
              <a:rPr lang="en-US" altLang="ja-JP" dirty="0"/>
              <a:t>2015/10/01-2017/09/30</a:t>
            </a:r>
          </a:p>
          <a:p>
            <a:r>
              <a:rPr lang="ja-JP" altLang="en-US" dirty="0"/>
              <a:t>大学学部長補佐　</a:t>
            </a:r>
            <a:r>
              <a:rPr lang="en-US" altLang="ja-JP" dirty="0"/>
              <a:t>2016/04/01-2017/09/30</a:t>
            </a:r>
          </a:p>
          <a:p>
            <a:endParaRPr kumimoji="1" lang="en-US" altLang="ja-JP" dirty="0"/>
          </a:p>
          <a:p>
            <a:r>
              <a:rPr lang="en-US" altLang="ja-JP" dirty="0"/>
              <a:t>JSA</a:t>
            </a:r>
            <a:r>
              <a:rPr lang="ja-JP" altLang="en-US" dirty="0"/>
              <a:t>認定ワイン・エキスパート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237CC84-97F5-4F03-91C0-8FABA8F37B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038" y="186399"/>
            <a:ext cx="3509319" cy="359581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B1D395D-E779-4398-B517-8CA2BFF7B7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0259" y="2697492"/>
            <a:ext cx="3317854" cy="38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1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DD5F356-F91E-4273-B8B1-F4C68104E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E68DEE4D-E07F-4504-9E48-24CB106E8A7E}"/>
              </a:ext>
            </a:extLst>
          </p:cNvPr>
          <p:cNvSpPr/>
          <p:nvPr/>
        </p:nvSpPr>
        <p:spPr>
          <a:xfrm>
            <a:off x="8582527" y="-308810"/>
            <a:ext cx="3816000" cy="3816000"/>
          </a:xfrm>
          <a:prstGeom prst="ellipse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8921D71-6CF3-46A0-A4D5-8606F59D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507" y="1228051"/>
            <a:ext cx="3852041" cy="760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4000" dirty="0"/>
              <a:t>ゼミの雰囲気</a:t>
            </a:r>
          </a:p>
        </p:txBody>
      </p:sp>
    </p:spTree>
    <p:extLst>
      <p:ext uri="{BB962C8B-B14F-4D97-AF65-F5344CB8AC3E}">
        <p14:creationId xmlns:p14="http://schemas.microsoft.com/office/powerpoint/2010/main" val="36005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9D2BD95-633F-438E-85C1-471365CED9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15891"/>
            <a:ext cx="12192001" cy="287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3FEA382-9B52-45FA-915B-BA94CAD2D3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693986"/>
            <a:ext cx="6140118" cy="216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FB35DE9-049B-44C1-A768-486F7495A4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4" y="0"/>
            <a:ext cx="4253588" cy="181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D08C840-F5E5-4090-A416-98E0F9103C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242" y="0"/>
            <a:ext cx="3105155" cy="181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92828BD-291D-4ADE-AF9A-F204909E07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117" y="4693986"/>
            <a:ext cx="6051884" cy="216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E61F7AF-948E-433A-BC4A-A95D2FE5F9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8397" y="0"/>
            <a:ext cx="4803603" cy="182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680F2030-3CC0-46B8-B29B-85AC9B1A3C68}"/>
              </a:ext>
            </a:extLst>
          </p:cNvPr>
          <p:cNvSpPr/>
          <p:nvPr/>
        </p:nvSpPr>
        <p:spPr>
          <a:xfrm>
            <a:off x="8403634" y="1519990"/>
            <a:ext cx="3816000" cy="3816000"/>
          </a:xfrm>
          <a:prstGeom prst="ellipse">
            <a:avLst/>
          </a:prstGeom>
          <a:solidFill>
            <a:srgbClr val="00B0F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A395816B-A72D-4BD1-902D-BD6F420B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14" y="3056851"/>
            <a:ext cx="3852041" cy="760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</a:rPr>
              <a:t>ゼミ</a:t>
            </a:r>
          </a:p>
        </p:txBody>
      </p:sp>
    </p:spTree>
    <p:extLst>
      <p:ext uri="{BB962C8B-B14F-4D97-AF65-F5344CB8AC3E}">
        <p14:creationId xmlns:p14="http://schemas.microsoft.com/office/powerpoint/2010/main" val="175180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594</Words>
  <Application>Microsoft Office PowerPoint</Application>
  <PresentationFormat>ワイド画面</PresentationFormat>
  <Paragraphs>95</Paragraphs>
  <Slides>14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游ゴシック</vt:lpstr>
      <vt:lpstr>游ゴシック Light</vt:lpstr>
      <vt:lpstr>Arial</vt:lpstr>
      <vt:lpstr>Calibri</vt:lpstr>
      <vt:lpstr>Calibri Light</vt:lpstr>
      <vt:lpstr>Office Theme</vt:lpstr>
      <vt:lpstr>北澤安紀研究会 (国際私法)</vt:lpstr>
      <vt:lpstr>国際私法とは？</vt:lpstr>
      <vt:lpstr>国際私法とは？</vt:lpstr>
      <vt:lpstr>国際私法とは？</vt:lpstr>
      <vt:lpstr>国際私法とは？</vt:lpstr>
      <vt:lpstr>北澤ゼミのいいところ</vt:lpstr>
      <vt:lpstr>北澤安紀教授</vt:lpstr>
      <vt:lpstr>ゼミの雰囲気</vt:lpstr>
      <vt:lpstr>ゼミ</vt:lpstr>
      <vt:lpstr>ソフトボール大会</vt:lpstr>
      <vt:lpstr>PowerPoint プレゼンテーション</vt:lpstr>
      <vt:lpstr>PowerPoint プレゼンテーション</vt:lpstr>
      <vt:lpstr>今後の予定＆連絡先</vt:lpstr>
      <vt:lpstr>ご清聴ありがとうございました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北澤安紀研究会(国際私法)</dc:title>
  <dc:creator>鷲尾凪海</dc:creator>
  <cp:lastModifiedBy>鷲尾凪海</cp:lastModifiedBy>
  <cp:revision>39</cp:revision>
  <dcterms:created xsi:type="dcterms:W3CDTF">2017-09-15T10:20:47Z</dcterms:created>
  <dcterms:modified xsi:type="dcterms:W3CDTF">2017-09-28T06:24:26Z</dcterms:modified>
</cp:coreProperties>
</file>